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3" r:id="rId8"/>
    <p:sldId id="264" r:id="rId9"/>
  </p:sldIdLst>
  <p:sldSz cx="18288000" cy="10287000"/>
  <p:notesSz cx="6858000" cy="9144000"/>
  <p:embeddedFontLst>
    <p:embeddedFont>
      <p:font typeface="Inter" panose="020B0604020202020204" charset="0"/>
      <p:regular r:id="rId10"/>
    </p:embeddedFont>
    <p:embeddedFont>
      <p:font typeface="Montserrat" panose="020B0604020202020204" charset="0"/>
      <p:regular r:id="rId11"/>
      <p:italic r:id="rId12"/>
      <p:boldItalic r:id="rId13"/>
    </p:embeddedFont>
    <p:embeddedFont>
      <p:font typeface="Inte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Bold" panose="020B0604020202020204" charset="0"/>
      <p:regular r:id="rId19"/>
    </p:embeddedFont>
    <p:embeddedFont>
      <p:font typeface="Open Sans" panose="020B060402020202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6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egirX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yunis-niftaliyev-911575339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4.sv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svg"/><Relationship Id="rId7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svg"/><Relationship Id="rId7" Type="http://schemas.openxmlformats.org/officeDocument/2006/relationships/image" Target="../media/image15.pn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4.svg"/><Relationship Id="rId4" Type="http://schemas.openxmlformats.org/officeDocument/2006/relationships/image" Target="../media/image13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89366">
            <a:off x="3167838" y="1505756"/>
            <a:ext cx="15699716" cy="7893468"/>
          </a:xfrm>
          <a:custGeom>
            <a:avLst/>
            <a:gdLst/>
            <a:ahLst/>
            <a:cxnLst/>
            <a:rect l="l" t="t" r="r" b="b"/>
            <a:pathLst>
              <a:path w="15699716" h="7893468">
                <a:moveTo>
                  <a:pt x="0" y="0"/>
                </a:moveTo>
                <a:lnTo>
                  <a:pt x="15699717" y="0"/>
                </a:lnTo>
                <a:lnTo>
                  <a:pt x="15699717" y="7893468"/>
                </a:lnTo>
                <a:lnTo>
                  <a:pt x="0" y="789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l="-964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33625" y="322364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624005"/>
            <a:ext cx="10951858" cy="2656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9"/>
              </a:lnSpc>
            </a:pPr>
            <a:r>
              <a:rPr lang="en-US" sz="155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0" y="8614325"/>
            <a:ext cx="2482819" cy="32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dirty="0">
                <a:solidFill>
                  <a:srgbClr val="68DE6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Address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0" y="8951595"/>
            <a:ext cx="47687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16/21 </a:t>
            </a:r>
            <a:r>
              <a:rPr lang="en-US" sz="19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Azadlıq</a:t>
            </a:r>
            <a:r>
              <a:rPr lang="en-US" sz="19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Prospekti</a:t>
            </a:r>
            <a:r>
              <a:rPr lang="en-US" sz="19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9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Bakı</a:t>
            </a:r>
            <a:endParaRPr lang="en-US" sz="19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614325"/>
            <a:ext cx="1927845" cy="32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>
                <a:solidFill>
                  <a:srgbClr val="68DE6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Phone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951595"/>
            <a:ext cx="262076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+994 50 555 89 54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680513"/>
            <a:ext cx="10915372" cy="265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16"/>
              </a:lnSpc>
            </a:pPr>
            <a:r>
              <a:rPr lang="en-US" sz="155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Minerva BI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D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17">
            <a:extLst>
              <a:ext uri="{FF2B5EF4-FFF2-40B4-BE49-F238E27FC236}">
                <a16:creationId xmlns:a16="http://schemas.microsoft.com/office/drawing/2014/main" id="{3227BF71-0736-48A4-943B-56287A56706F}"/>
              </a:ext>
            </a:extLst>
          </p:cNvPr>
          <p:cNvGrpSpPr/>
          <p:nvPr/>
        </p:nvGrpSpPr>
        <p:grpSpPr>
          <a:xfrm>
            <a:off x="1136448" y="7672820"/>
            <a:ext cx="3892751" cy="846816"/>
            <a:chOff x="0" y="0"/>
            <a:chExt cx="918790" cy="206735"/>
          </a:xfrm>
        </p:grpSpPr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2AFD9CC9-5534-46A7-865A-B9448AEA3BF9}"/>
                </a:ext>
              </a:extLst>
            </p:cNvPr>
            <p:cNvSpPr/>
            <p:nvPr/>
          </p:nvSpPr>
          <p:spPr>
            <a:xfrm>
              <a:off x="0" y="0"/>
              <a:ext cx="918790" cy="206735"/>
            </a:xfrm>
            <a:custGeom>
              <a:avLst/>
              <a:gdLst/>
              <a:ahLst/>
              <a:cxnLst/>
              <a:rect l="l" t="t" r="r" b="b"/>
              <a:pathLst>
                <a:path w="918790" h="206735">
                  <a:moveTo>
                    <a:pt x="103367" y="0"/>
                  </a:moveTo>
                  <a:lnTo>
                    <a:pt x="815423" y="0"/>
                  </a:lnTo>
                  <a:cubicBezTo>
                    <a:pt x="842837" y="0"/>
                    <a:pt x="869129" y="10890"/>
                    <a:pt x="888514" y="30276"/>
                  </a:cubicBezTo>
                  <a:cubicBezTo>
                    <a:pt x="907899" y="49661"/>
                    <a:pt x="918790" y="75953"/>
                    <a:pt x="918790" y="103367"/>
                  </a:cubicBezTo>
                  <a:lnTo>
                    <a:pt x="918790" y="103367"/>
                  </a:lnTo>
                  <a:cubicBezTo>
                    <a:pt x="918790" y="130782"/>
                    <a:pt x="907899" y="157074"/>
                    <a:pt x="888514" y="176459"/>
                  </a:cubicBezTo>
                  <a:cubicBezTo>
                    <a:pt x="869129" y="195844"/>
                    <a:pt x="842837" y="206735"/>
                    <a:pt x="815423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66" name="TextBox 19">
              <a:extLst>
                <a:ext uri="{FF2B5EF4-FFF2-40B4-BE49-F238E27FC236}">
                  <a16:creationId xmlns:a16="http://schemas.microsoft.com/office/drawing/2014/main" id="{6DD3DC34-2889-4788-BEB5-9326687449B8}"/>
                </a:ext>
              </a:extLst>
            </p:cNvPr>
            <p:cNvSpPr txBox="1"/>
            <p:nvPr/>
          </p:nvSpPr>
          <p:spPr>
            <a:xfrm>
              <a:off x="0" y="-38100"/>
              <a:ext cx="918790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6495898"/>
            <a:ext cx="2701437" cy="846816"/>
            <a:chOff x="0" y="0"/>
            <a:chExt cx="659506" cy="206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9506" cy="206735"/>
            </a:xfrm>
            <a:custGeom>
              <a:avLst/>
              <a:gdLst/>
              <a:ahLst/>
              <a:cxnLst/>
              <a:rect l="l" t="t" r="r" b="b"/>
              <a:pathLst>
                <a:path w="659506" h="206735">
                  <a:moveTo>
                    <a:pt x="103367" y="0"/>
                  </a:moveTo>
                  <a:lnTo>
                    <a:pt x="556139" y="0"/>
                  </a:lnTo>
                  <a:cubicBezTo>
                    <a:pt x="613227" y="0"/>
                    <a:pt x="659506" y="46279"/>
                    <a:pt x="659506" y="103367"/>
                  </a:cubicBezTo>
                  <a:lnTo>
                    <a:pt x="659506" y="103367"/>
                  </a:lnTo>
                  <a:cubicBezTo>
                    <a:pt x="659506" y="130782"/>
                    <a:pt x="648616" y="157074"/>
                    <a:pt x="629231" y="176459"/>
                  </a:cubicBezTo>
                  <a:cubicBezTo>
                    <a:pt x="609846" y="195844"/>
                    <a:pt x="583554" y="206735"/>
                    <a:pt x="556139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59506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243149" y="7724523"/>
            <a:ext cx="2766217" cy="846816"/>
            <a:chOff x="0" y="0"/>
            <a:chExt cx="675321" cy="2067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5321" cy="206735"/>
            </a:xfrm>
            <a:custGeom>
              <a:avLst/>
              <a:gdLst/>
              <a:ahLst/>
              <a:cxnLst/>
              <a:rect l="l" t="t" r="r" b="b"/>
              <a:pathLst>
                <a:path w="675321" h="206735">
                  <a:moveTo>
                    <a:pt x="103367" y="0"/>
                  </a:moveTo>
                  <a:lnTo>
                    <a:pt x="571954" y="0"/>
                  </a:lnTo>
                  <a:cubicBezTo>
                    <a:pt x="599368" y="0"/>
                    <a:pt x="625660" y="10890"/>
                    <a:pt x="645045" y="30276"/>
                  </a:cubicBezTo>
                  <a:cubicBezTo>
                    <a:pt x="664431" y="49661"/>
                    <a:pt x="675321" y="75953"/>
                    <a:pt x="675321" y="103367"/>
                  </a:cubicBezTo>
                  <a:lnTo>
                    <a:pt x="675321" y="103367"/>
                  </a:lnTo>
                  <a:cubicBezTo>
                    <a:pt x="675321" y="130782"/>
                    <a:pt x="664431" y="157074"/>
                    <a:pt x="645045" y="176459"/>
                  </a:cubicBezTo>
                  <a:cubicBezTo>
                    <a:pt x="625660" y="195844"/>
                    <a:pt x="599368" y="206735"/>
                    <a:pt x="571954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75321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039502" y="6495898"/>
            <a:ext cx="3763502" cy="846816"/>
            <a:chOff x="0" y="0"/>
            <a:chExt cx="918790" cy="2067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8790" cy="206735"/>
            </a:xfrm>
            <a:custGeom>
              <a:avLst/>
              <a:gdLst/>
              <a:ahLst/>
              <a:cxnLst/>
              <a:rect l="l" t="t" r="r" b="b"/>
              <a:pathLst>
                <a:path w="918790" h="206735">
                  <a:moveTo>
                    <a:pt x="103367" y="0"/>
                  </a:moveTo>
                  <a:lnTo>
                    <a:pt x="815423" y="0"/>
                  </a:lnTo>
                  <a:cubicBezTo>
                    <a:pt x="842837" y="0"/>
                    <a:pt x="869129" y="10890"/>
                    <a:pt x="888514" y="30276"/>
                  </a:cubicBezTo>
                  <a:cubicBezTo>
                    <a:pt x="907899" y="49661"/>
                    <a:pt x="918790" y="75953"/>
                    <a:pt x="918790" y="103367"/>
                  </a:cubicBezTo>
                  <a:lnTo>
                    <a:pt x="918790" y="103367"/>
                  </a:lnTo>
                  <a:cubicBezTo>
                    <a:pt x="918790" y="130782"/>
                    <a:pt x="907899" y="157074"/>
                    <a:pt x="888514" y="176459"/>
                  </a:cubicBezTo>
                  <a:cubicBezTo>
                    <a:pt x="869129" y="195844"/>
                    <a:pt x="842837" y="206735"/>
                    <a:pt x="815423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41CF4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8790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11278" y="6495898"/>
            <a:ext cx="2249947" cy="846816"/>
            <a:chOff x="0" y="0"/>
            <a:chExt cx="549283" cy="2067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283" cy="206735"/>
            </a:xfrm>
            <a:custGeom>
              <a:avLst/>
              <a:gdLst/>
              <a:ahLst/>
              <a:cxnLst/>
              <a:rect l="l" t="t" r="r" b="b"/>
              <a:pathLst>
                <a:path w="549283" h="206735">
                  <a:moveTo>
                    <a:pt x="103367" y="0"/>
                  </a:moveTo>
                  <a:lnTo>
                    <a:pt x="445916" y="0"/>
                  </a:lnTo>
                  <a:cubicBezTo>
                    <a:pt x="473331" y="0"/>
                    <a:pt x="499622" y="10890"/>
                    <a:pt x="519008" y="30276"/>
                  </a:cubicBezTo>
                  <a:cubicBezTo>
                    <a:pt x="538393" y="49661"/>
                    <a:pt x="549283" y="75953"/>
                    <a:pt x="549283" y="103367"/>
                  </a:cubicBezTo>
                  <a:lnTo>
                    <a:pt x="549283" y="103367"/>
                  </a:lnTo>
                  <a:cubicBezTo>
                    <a:pt x="549283" y="130782"/>
                    <a:pt x="538393" y="157074"/>
                    <a:pt x="519008" y="176459"/>
                  </a:cubicBezTo>
                  <a:cubicBezTo>
                    <a:pt x="499622" y="195844"/>
                    <a:pt x="473331" y="206735"/>
                    <a:pt x="445916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49283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47957" y="6789383"/>
            <a:ext cx="259846" cy="25984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522650" y="8018196"/>
            <a:ext cx="259846" cy="259846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358759" y="6789383"/>
            <a:ext cx="259846" cy="259846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430534" y="6789383"/>
            <a:ext cx="259846" cy="259846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96494"/>
            </a:stretch>
          </a:blipFill>
        </p:spPr>
      </p:sp>
      <p:sp>
        <p:nvSpPr>
          <p:cNvPr id="52" name="Freeform 52"/>
          <p:cNvSpPr/>
          <p:nvPr/>
        </p:nvSpPr>
        <p:spPr>
          <a:xfrm rot="3072866">
            <a:off x="7105412" y="-569873"/>
            <a:ext cx="12804805" cy="6738663"/>
          </a:xfrm>
          <a:custGeom>
            <a:avLst/>
            <a:gdLst/>
            <a:ahLst/>
            <a:cxnLst/>
            <a:rect l="l" t="t" r="r" b="b"/>
            <a:pathLst>
              <a:path w="12804805" h="6738663">
                <a:moveTo>
                  <a:pt x="0" y="0"/>
                </a:moveTo>
                <a:lnTo>
                  <a:pt x="12804805" y="0"/>
                </a:lnTo>
                <a:lnTo>
                  <a:pt x="12804805" y="6738663"/>
                </a:lnTo>
                <a:lnTo>
                  <a:pt x="0" y="6738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784035" y="2437819"/>
            <a:ext cx="5842222" cy="358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0"/>
              </a:lnSpc>
            </a:pPr>
            <a:r>
              <a:rPr lang="en-US" sz="9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894009" y="6700099"/>
            <a:ext cx="2145494" cy="39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265" spc="-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About Us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839202" y="7914252"/>
            <a:ext cx="3013375" cy="376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265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Competitor Analysis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932904" y="7944522"/>
            <a:ext cx="1900908" cy="39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265" spc="-6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904811" y="6700099"/>
            <a:ext cx="2736735" cy="39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265" spc="-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Problem Statement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976586" y="6700099"/>
            <a:ext cx="1384638" cy="39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265" spc="-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Solution</a:t>
            </a:r>
          </a:p>
        </p:txBody>
      </p:sp>
      <p:sp>
        <p:nvSpPr>
          <p:cNvPr id="63" name="Freeform 63"/>
          <p:cNvSpPr/>
          <p:nvPr/>
        </p:nvSpPr>
        <p:spPr>
          <a:xfrm>
            <a:off x="6968455" y="3606593"/>
            <a:ext cx="1942943" cy="1946482"/>
          </a:xfrm>
          <a:custGeom>
            <a:avLst/>
            <a:gdLst/>
            <a:ahLst/>
            <a:cxnLst/>
            <a:rect l="l" t="t" r="r" b="b"/>
            <a:pathLst>
              <a:path w="1942943" h="1946482">
                <a:moveTo>
                  <a:pt x="0" y="0"/>
                </a:moveTo>
                <a:lnTo>
                  <a:pt x="1942943" y="0"/>
                </a:lnTo>
                <a:lnTo>
                  <a:pt x="1942943" y="1946482"/>
                </a:lnTo>
                <a:lnTo>
                  <a:pt x="0" y="1946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7" name="Group 41">
            <a:extLst>
              <a:ext uri="{FF2B5EF4-FFF2-40B4-BE49-F238E27FC236}">
                <a16:creationId xmlns:a16="http://schemas.microsoft.com/office/drawing/2014/main" id="{D3178226-C514-4516-89E2-CDF11587CBB6}"/>
              </a:ext>
            </a:extLst>
          </p:cNvPr>
          <p:cNvGrpSpPr/>
          <p:nvPr/>
        </p:nvGrpSpPr>
        <p:grpSpPr>
          <a:xfrm>
            <a:off x="1314984" y="7978485"/>
            <a:ext cx="259846" cy="259846"/>
            <a:chOff x="0" y="0"/>
            <a:chExt cx="812800" cy="812800"/>
          </a:xfrm>
        </p:grpSpPr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E7F310EC-230A-4CB1-A0F7-D1D4E8532B9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9" name="TextBox 43">
              <a:extLst>
                <a:ext uri="{FF2B5EF4-FFF2-40B4-BE49-F238E27FC236}">
                  <a16:creationId xmlns:a16="http://schemas.microsoft.com/office/drawing/2014/main" id="{DFB98ED8-99C0-48D7-8D69-54A9E714BE3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105602" y="5143500"/>
            <a:ext cx="5002632" cy="950275"/>
            <a:chOff x="0" y="0"/>
            <a:chExt cx="1317566" cy="250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7566" cy="250278"/>
            </a:xfrm>
            <a:custGeom>
              <a:avLst/>
              <a:gdLst/>
              <a:ahLst/>
              <a:cxnLst/>
              <a:rect l="l" t="t" r="r" b="b"/>
              <a:pathLst>
                <a:path w="1317566" h="250278">
                  <a:moveTo>
                    <a:pt x="125139" y="0"/>
                  </a:moveTo>
                  <a:lnTo>
                    <a:pt x="1192426" y="0"/>
                  </a:lnTo>
                  <a:cubicBezTo>
                    <a:pt x="1261539" y="0"/>
                    <a:pt x="1317566" y="56027"/>
                    <a:pt x="1317566" y="125139"/>
                  </a:cubicBezTo>
                  <a:lnTo>
                    <a:pt x="1317566" y="125139"/>
                  </a:lnTo>
                  <a:cubicBezTo>
                    <a:pt x="1317566" y="158328"/>
                    <a:pt x="1304381" y="190158"/>
                    <a:pt x="1280913" y="213626"/>
                  </a:cubicBezTo>
                  <a:cubicBezTo>
                    <a:pt x="1257445" y="237094"/>
                    <a:pt x="1225615" y="250278"/>
                    <a:pt x="1192426" y="250278"/>
                  </a:cubicBezTo>
                  <a:lnTo>
                    <a:pt x="125139" y="250278"/>
                  </a:lnTo>
                  <a:cubicBezTo>
                    <a:pt x="91950" y="250278"/>
                    <a:pt x="60121" y="237094"/>
                    <a:pt x="36652" y="213626"/>
                  </a:cubicBezTo>
                  <a:cubicBezTo>
                    <a:pt x="13184" y="190158"/>
                    <a:pt x="0" y="158328"/>
                    <a:pt x="0" y="125139"/>
                  </a:cubicBezTo>
                  <a:lnTo>
                    <a:pt x="0" y="125139"/>
                  </a:lnTo>
                  <a:cubicBezTo>
                    <a:pt x="0" y="91950"/>
                    <a:pt x="13184" y="60121"/>
                    <a:pt x="36652" y="36652"/>
                  </a:cubicBezTo>
                  <a:cubicBezTo>
                    <a:pt x="60121" y="13184"/>
                    <a:pt x="91950" y="0"/>
                    <a:pt x="125139" y="0"/>
                  </a:cubicBezTo>
                  <a:close/>
                </a:path>
              </a:pathLst>
            </a:custGeom>
            <a:solidFill>
              <a:srgbClr val="DBF7D0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317566" cy="231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813645"/>
            <a:ext cx="6324427" cy="7266144"/>
            <a:chOff x="0" y="0"/>
            <a:chExt cx="1190791" cy="1368102"/>
          </a:xfrm>
        </p:grpSpPr>
        <p:sp>
          <p:nvSpPr>
            <p:cNvPr id="7" name="Freeform 7"/>
            <p:cNvSpPr/>
            <p:nvPr/>
          </p:nvSpPr>
          <p:spPr>
            <a:xfrm rot="-30000">
              <a:off x="-5947" y="-5170"/>
              <a:ext cx="1202685" cy="1378441"/>
            </a:xfrm>
            <a:custGeom>
              <a:avLst/>
              <a:gdLst/>
              <a:ahLst/>
              <a:cxnLst/>
              <a:rect l="l" t="t" r="r" b="b"/>
              <a:pathLst>
                <a:path w="1202685" h="1378441">
                  <a:moveTo>
                    <a:pt x="11939" y="0"/>
                  </a:moveTo>
                  <a:lnTo>
                    <a:pt x="1202685" y="10392"/>
                  </a:lnTo>
                  <a:lnTo>
                    <a:pt x="1190746" y="1378442"/>
                  </a:lnTo>
                  <a:lnTo>
                    <a:pt x="0" y="1368050"/>
                  </a:lnTo>
                  <a:close/>
                </a:path>
              </a:pathLst>
            </a:custGeom>
            <a:blipFill>
              <a:blip r:embed="rId2"/>
              <a:stretch>
                <a:fillRect l="-5662" t="-10534" r="-5916" b="-1693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9649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78327" y="5409109"/>
            <a:ext cx="562140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NIFTALIYEV YUNIS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27872" y="1908398"/>
            <a:ext cx="5971859" cy="161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42"/>
              </a:lnSpc>
            </a:pPr>
            <a:r>
              <a:rPr lang="en-US" sz="13047" spc="-3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34177" y="3319511"/>
            <a:ext cx="3003906" cy="162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778"/>
              </a:lnSpc>
              <a:spcBef>
                <a:spcPct val="0"/>
              </a:spcBef>
            </a:pPr>
            <a:r>
              <a:rPr lang="en-US" sz="13087" spc="-3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7872" y="6503350"/>
            <a:ext cx="60941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-4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Founder &amp; Data Analyst of MinervaBI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508F1-5577-45FB-A294-043348267D1F}"/>
              </a:ext>
            </a:extLst>
          </p:cNvPr>
          <p:cNvSpPr txBox="1"/>
          <p:nvPr/>
        </p:nvSpPr>
        <p:spPr>
          <a:xfrm>
            <a:off x="8055907" y="7844757"/>
            <a:ext cx="4286423" cy="755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b="1" dirty="0">
                <a:solidFill>
                  <a:srgbClr val="68DE6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LinkendIn: </a:t>
            </a:r>
            <a:r>
              <a:rPr lang="en-US" sz="2400" u="sng" dirty="0" err="1">
                <a:solidFill>
                  <a:srgbClr val="68DE68"/>
                </a:solidFill>
                <a:latin typeface="Inter"/>
                <a:ea typeface="Inter"/>
                <a:cs typeface="Inter"/>
                <a:sym typeface="Inter"/>
                <a:hlinkClick r:id="rId7" tooltip="https://www.linkedin.com/in/yunis-niftaliyev-911575339/"/>
              </a:rPr>
              <a:t>Niftaliyev</a:t>
            </a:r>
            <a:r>
              <a:rPr lang="en-US" sz="2400" u="sng" dirty="0">
                <a:solidFill>
                  <a:srgbClr val="68DE68"/>
                </a:solidFill>
                <a:latin typeface="Inter"/>
                <a:ea typeface="Inter"/>
                <a:cs typeface="Inter"/>
                <a:sym typeface="Inter"/>
                <a:hlinkClick r:id="rId7" tooltip="https://www.linkedin.com/in/yunis-niftaliyev-911575339/"/>
              </a:rPr>
              <a:t> Yunis</a:t>
            </a:r>
            <a:endParaRPr lang="en-US" sz="2000" u="sng" dirty="0">
              <a:solidFill>
                <a:srgbClr val="68DE68"/>
              </a:solidFill>
              <a:latin typeface="Inter"/>
              <a:ea typeface="Inter"/>
              <a:cs typeface="Inter"/>
              <a:sym typeface="Inter"/>
              <a:hlinkClick r:id="rId7" tooltip="https://www.linkedin.com/in/yunis-niftaliyev-911575339/"/>
            </a:endParaRPr>
          </a:p>
          <a:p>
            <a:pPr algn="l">
              <a:lnSpc>
                <a:spcPts val="2660"/>
              </a:lnSpc>
            </a:pPr>
            <a:endParaRPr lang="en-US" sz="1800" b="1" dirty="0">
              <a:solidFill>
                <a:srgbClr val="68DE6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292B2E97-6031-48A0-A8A8-DB6C217929B7}"/>
              </a:ext>
            </a:extLst>
          </p:cNvPr>
          <p:cNvSpPr txBox="1"/>
          <p:nvPr/>
        </p:nvSpPr>
        <p:spPr>
          <a:xfrm>
            <a:off x="8055907" y="8478112"/>
            <a:ext cx="3829223" cy="666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b="1" dirty="0">
                <a:solidFill>
                  <a:srgbClr val="68DE6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GitHub:       </a:t>
            </a:r>
            <a:r>
              <a:rPr lang="en-US" sz="2400" u="sng" dirty="0" err="1">
                <a:solidFill>
                  <a:srgbClr val="66E267"/>
                </a:solidFill>
                <a:latin typeface="Inter"/>
                <a:ea typeface="Inter"/>
                <a:cs typeface="Inter"/>
                <a:sym typeface="Inter"/>
                <a:hlinkClick r:id="rId8" tooltip="https://github.com/MegirX"/>
              </a:rPr>
              <a:t>NIftaliyev</a:t>
            </a:r>
            <a:r>
              <a:rPr lang="en-US" sz="2400" u="sng" dirty="0">
                <a:solidFill>
                  <a:srgbClr val="66E267"/>
                </a:solidFill>
                <a:latin typeface="Inter"/>
                <a:ea typeface="Inter"/>
                <a:cs typeface="Inter"/>
                <a:sym typeface="Inter"/>
                <a:hlinkClick r:id="rId8" tooltip="https://github.com/MegirX"/>
              </a:rPr>
              <a:t> Yunis</a:t>
            </a:r>
          </a:p>
          <a:p>
            <a:pPr algn="l">
              <a:lnSpc>
                <a:spcPts val="2660"/>
              </a:lnSpc>
            </a:pPr>
            <a:endParaRPr lang="en-US" sz="1900" b="1" dirty="0">
              <a:solidFill>
                <a:srgbClr val="68DE6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DF1E13-C8E8-4242-A356-B472CA1016C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141" y="5618637"/>
            <a:ext cx="3517862" cy="45736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525E8CA-5953-4278-95E5-3B026AE548BD}"/>
              </a:ext>
            </a:extLst>
          </p:cNvPr>
          <p:cNvSpPr txBox="1"/>
          <p:nvPr/>
        </p:nvSpPr>
        <p:spPr>
          <a:xfrm>
            <a:off x="8055907" y="7160371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8DE6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Email:         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niftaliyev_yunis@outlook.com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0581" y="5931057"/>
            <a:ext cx="2993353" cy="784945"/>
            <a:chOff x="0" y="0"/>
            <a:chExt cx="788373" cy="206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8373" cy="206735"/>
            </a:xfrm>
            <a:custGeom>
              <a:avLst/>
              <a:gdLst/>
              <a:ahLst/>
              <a:cxnLst/>
              <a:rect l="l" t="t" r="r" b="b"/>
              <a:pathLst>
                <a:path w="788373" h="206735">
                  <a:moveTo>
                    <a:pt x="103367" y="0"/>
                  </a:moveTo>
                  <a:lnTo>
                    <a:pt x="685005" y="0"/>
                  </a:lnTo>
                  <a:cubicBezTo>
                    <a:pt x="712420" y="0"/>
                    <a:pt x="738712" y="10890"/>
                    <a:pt x="758097" y="30276"/>
                  </a:cubicBezTo>
                  <a:cubicBezTo>
                    <a:pt x="777482" y="49661"/>
                    <a:pt x="788373" y="75953"/>
                    <a:pt x="788373" y="103367"/>
                  </a:cubicBezTo>
                  <a:lnTo>
                    <a:pt x="788373" y="103367"/>
                  </a:lnTo>
                  <a:cubicBezTo>
                    <a:pt x="788373" y="130782"/>
                    <a:pt x="777482" y="157074"/>
                    <a:pt x="758097" y="176459"/>
                  </a:cubicBezTo>
                  <a:cubicBezTo>
                    <a:pt x="738712" y="195844"/>
                    <a:pt x="712420" y="206735"/>
                    <a:pt x="68500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68DE6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88373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86939" y="5931057"/>
            <a:ext cx="2937943" cy="784945"/>
            <a:chOff x="0" y="0"/>
            <a:chExt cx="773779" cy="2067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3779" cy="206735"/>
            </a:xfrm>
            <a:custGeom>
              <a:avLst/>
              <a:gdLst/>
              <a:ahLst/>
              <a:cxnLst/>
              <a:rect l="l" t="t" r="r" b="b"/>
              <a:pathLst>
                <a:path w="773779" h="206735">
                  <a:moveTo>
                    <a:pt x="103367" y="0"/>
                  </a:moveTo>
                  <a:lnTo>
                    <a:pt x="670412" y="0"/>
                  </a:lnTo>
                  <a:cubicBezTo>
                    <a:pt x="697827" y="0"/>
                    <a:pt x="724119" y="10890"/>
                    <a:pt x="743504" y="30276"/>
                  </a:cubicBezTo>
                  <a:cubicBezTo>
                    <a:pt x="762889" y="49661"/>
                    <a:pt x="773779" y="75953"/>
                    <a:pt x="773779" y="103367"/>
                  </a:cubicBezTo>
                  <a:lnTo>
                    <a:pt x="773779" y="103367"/>
                  </a:lnTo>
                  <a:cubicBezTo>
                    <a:pt x="773779" y="130782"/>
                    <a:pt x="762889" y="157074"/>
                    <a:pt x="743504" y="176459"/>
                  </a:cubicBezTo>
                  <a:cubicBezTo>
                    <a:pt x="724119" y="195844"/>
                    <a:pt x="697827" y="206735"/>
                    <a:pt x="670412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68DE6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73779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10453" y="5931057"/>
            <a:ext cx="3502663" cy="784945"/>
            <a:chOff x="0" y="0"/>
            <a:chExt cx="922512" cy="2067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2512" cy="206735"/>
            </a:xfrm>
            <a:custGeom>
              <a:avLst/>
              <a:gdLst/>
              <a:ahLst/>
              <a:cxnLst/>
              <a:rect l="l" t="t" r="r" b="b"/>
              <a:pathLst>
                <a:path w="922512" h="206735">
                  <a:moveTo>
                    <a:pt x="103367" y="0"/>
                  </a:moveTo>
                  <a:lnTo>
                    <a:pt x="819145" y="0"/>
                  </a:lnTo>
                  <a:cubicBezTo>
                    <a:pt x="846560" y="0"/>
                    <a:pt x="872851" y="10890"/>
                    <a:pt x="892237" y="30276"/>
                  </a:cubicBezTo>
                  <a:cubicBezTo>
                    <a:pt x="911622" y="49661"/>
                    <a:pt x="922512" y="75953"/>
                    <a:pt x="922512" y="103367"/>
                  </a:cubicBezTo>
                  <a:lnTo>
                    <a:pt x="922512" y="103367"/>
                  </a:lnTo>
                  <a:cubicBezTo>
                    <a:pt x="922512" y="130782"/>
                    <a:pt x="911622" y="157074"/>
                    <a:pt x="892237" y="176459"/>
                  </a:cubicBezTo>
                  <a:cubicBezTo>
                    <a:pt x="872851" y="195844"/>
                    <a:pt x="846560" y="206735"/>
                    <a:pt x="819145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68DE6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22512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340279"/>
            <a:ext cx="7608866" cy="277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79"/>
              </a:lnSpc>
            </a:pPr>
            <a:r>
              <a:rPr lang="en-US" sz="1067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 </a:t>
            </a:r>
          </a:p>
          <a:p>
            <a:pPr algn="l">
              <a:lnSpc>
                <a:spcPts val="10679"/>
              </a:lnSpc>
            </a:pPr>
            <a:r>
              <a:rPr lang="en-US" sz="1067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Statement</a:t>
            </a:r>
          </a:p>
        </p:txBody>
      </p:sp>
      <p:sp>
        <p:nvSpPr>
          <p:cNvPr id="12" name="Freeform 12"/>
          <p:cNvSpPr/>
          <p:nvPr/>
        </p:nvSpPr>
        <p:spPr>
          <a:xfrm rot="1216085">
            <a:off x="8030833" y="1510726"/>
            <a:ext cx="2488057" cy="2479009"/>
          </a:xfrm>
          <a:custGeom>
            <a:avLst/>
            <a:gdLst/>
            <a:ahLst/>
            <a:cxnLst/>
            <a:rect l="l" t="t" r="r" b="b"/>
            <a:pathLst>
              <a:path w="2488057" h="2479009">
                <a:moveTo>
                  <a:pt x="0" y="0"/>
                </a:moveTo>
                <a:lnTo>
                  <a:pt x="2488057" y="0"/>
                </a:lnTo>
                <a:lnTo>
                  <a:pt x="2488057" y="2479010"/>
                </a:lnTo>
                <a:lnTo>
                  <a:pt x="0" y="247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l="-9649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783024" y="8702907"/>
            <a:ext cx="2800916" cy="2057400"/>
          </a:xfrm>
          <a:custGeom>
            <a:avLst/>
            <a:gdLst/>
            <a:ahLst/>
            <a:cxnLst/>
            <a:rect l="l" t="t" r="r" b="b"/>
            <a:pathLst>
              <a:path w="2800916" h="2057400">
                <a:moveTo>
                  <a:pt x="0" y="0"/>
                </a:moveTo>
                <a:lnTo>
                  <a:pt x="2800916" y="0"/>
                </a:lnTo>
                <a:lnTo>
                  <a:pt x="28009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69139" y="6126363"/>
            <a:ext cx="268307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Direct &amp; Impactful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05022" y="6126363"/>
            <a:ext cx="262766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Emotional Appeal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52336" y="6126363"/>
            <a:ext cx="344173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Comparative Framing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2771" y="6992876"/>
            <a:ext cx="5783725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📊 80% of small businesses don’t use data to make informed decisions.</a:t>
            </a:r>
          </a:p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💸 Most rely on gut feeling instead of insights.</a:t>
            </a:r>
          </a:p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📉 This leads to missed opportunities, wasted marketing budgets, and declining profits.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70064" y="6982380"/>
            <a:ext cx="4535004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Running a small business is hard.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Decisions feel like guesses.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MinervaBI gives small businesses clarity, confidence, and control.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39448" y="6872544"/>
            <a:ext cx="5667507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Big companies have full analytics teams and expensive BI tools.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Small businesses? They get by with Excel and hope.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MinervaBI levels the playing field — making powerful analytics simple and affordable.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-1666957" y="-131057"/>
            <a:ext cx="5944291" cy="5998825"/>
          </a:xfrm>
          <a:custGeom>
            <a:avLst/>
            <a:gdLst/>
            <a:ahLst/>
            <a:cxnLst/>
            <a:rect l="l" t="t" r="r" b="b"/>
            <a:pathLst>
              <a:path w="5944291" h="5998825">
                <a:moveTo>
                  <a:pt x="5944290" y="0"/>
                </a:moveTo>
                <a:lnTo>
                  <a:pt x="0" y="0"/>
                </a:lnTo>
                <a:lnTo>
                  <a:pt x="0" y="5998826"/>
                </a:lnTo>
                <a:lnTo>
                  <a:pt x="5944290" y="5998826"/>
                </a:lnTo>
                <a:lnTo>
                  <a:pt x="594429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5715416"/>
            <a:ext cx="18288000" cy="4571584"/>
            <a:chOff x="0" y="0"/>
            <a:chExt cx="2833290" cy="708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708258"/>
            </a:xfrm>
            <a:custGeom>
              <a:avLst/>
              <a:gdLst/>
              <a:ahLst/>
              <a:cxnLst/>
              <a:rect l="l" t="t" r="r" b="b"/>
              <a:pathLst>
                <a:path w="2833290" h="708258">
                  <a:moveTo>
                    <a:pt x="0" y="0"/>
                  </a:moveTo>
                  <a:lnTo>
                    <a:pt x="2833290" y="0"/>
                  </a:lnTo>
                  <a:lnTo>
                    <a:pt x="2833290" y="708258"/>
                  </a:lnTo>
                  <a:lnTo>
                    <a:pt x="0" y="708258"/>
                  </a:lnTo>
                  <a:close/>
                </a:path>
              </a:pathLst>
            </a:custGeom>
            <a:blipFill>
              <a:blip r:embed="rId4"/>
              <a:stretch>
                <a:fillRect t="-83262" b="-8326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7733601" y="2868356"/>
            <a:ext cx="418401" cy="418401"/>
          </a:xfrm>
          <a:custGeom>
            <a:avLst/>
            <a:gdLst/>
            <a:ahLst/>
            <a:cxnLst/>
            <a:rect l="l" t="t" r="r" b="b"/>
            <a:pathLst>
              <a:path w="418401" h="418401">
                <a:moveTo>
                  <a:pt x="0" y="0"/>
                </a:moveTo>
                <a:lnTo>
                  <a:pt x="418400" y="0"/>
                </a:lnTo>
                <a:lnTo>
                  <a:pt x="418400" y="418401"/>
                </a:lnTo>
                <a:lnTo>
                  <a:pt x="0" y="418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11282" y="2868356"/>
            <a:ext cx="418401" cy="418401"/>
          </a:xfrm>
          <a:custGeom>
            <a:avLst/>
            <a:gdLst/>
            <a:ahLst/>
            <a:cxnLst/>
            <a:rect l="l" t="t" r="r" b="b"/>
            <a:pathLst>
              <a:path w="418401" h="418401">
                <a:moveTo>
                  <a:pt x="0" y="0"/>
                </a:moveTo>
                <a:lnTo>
                  <a:pt x="418400" y="0"/>
                </a:lnTo>
                <a:lnTo>
                  <a:pt x="418400" y="418401"/>
                </a:lnTo>
                <a:lnTo>
                  <a:pt x="0" y="418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609364">
            <a:off x="10735744" y="631999"/>
            <a:ext cx="1667185" cy="1749908"/>
          </a:xfrm>
          <a:custGeom>
            <a:avLst/>
            <a:gdLst/>
            <a:ahLst/>
            <a:cxnLst/>
            <a:rect l="l" t="t" r="r" b="b"/>
            <a:pathLst>
              <a:path w="1667185" h="1749908">
                <a:moveTo>
                  <a:pt x="0" y="0"/>
                </a:moveTo>
                <a:lnTo>
                  <a:pt x="1667185" y="0"/>
                </a:lnTo>
                <a:lnTo>
                  <a:pt x="1667185" y="1749908"/>
                </a:lnTo>
                <a:lnTo>
                  <a:pt x="0" y="1749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9649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895698"/>
            <a:ext cx="6704901" cy="166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2"/>
              </a:lnSpc>
            </a:pPr>
            <a:r>
              <a:rPr lang="en-US" sz="11501" spc="-2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9864" y="3429023"/>
            <a:ext cx="5086881" cy="220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095" spc="-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📈 It collects your sales, marketing, and customer data — all in one place.</a:t>
            </a:r>
          </a:p>
          <a:p>
            <a:pPr algn="l">
              <a:lnSpc>
                <a:spcPts val="2933"/>
              </a:lnSpc>
            </a:pPr>
            <a:r>
              <a:rPr lang="en-US" sz="2095" spc="-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📊 Generates clear dashboards and reports.</a:t>
            </a:r>
          </a:p>
          <a:p>
            <a:pPr algn="l">
              <a:lnSpc>
                <a:spcPts val="2933"/>
              </a:lnSpc>
              <a:spcBef>
                <a:spcPct val="0"/>
              </a:spcBef>
            </a:pPr>
            <a:r>
              <a:rPr lang="en-US" sz="2095" spc="-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No technical skills required. Just plug in — and see the numbers that matter.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8215" y="2879119"/>
            <a:ext cx="366166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Clear and Concise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75896" y="2879119"/>
            <a:ext cx="310344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-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Value Proposition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11282" y="3379396"/>
            <a:ext cx="4850031" cy="184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095" spc="-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✅ Save time — no more manual reports</a:t>
            </a:r>
          </a:p>
          <a:p>
            <a:pPr algn="l">
              <a:lnSpc>
                <a:spcPts val="2933"/>
              </a:lnSpc>
            </a:pPr>
            <a:r>
              <a:rPr lang="en-US" sz="2095" spc="-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✅ Increase profits — understand what drives your revenue</a:t>
            </a:r>
          </a:p>
          <a:p>
            <a:pPr algn="l">
              <a:lnSpc>
                <a:spcPts val="2933"/>
              </a:lnSpc>
              <a:spcBef>
                <a:spcPct val="0"/>
              </a:spcBef>
            </a:pPr>
            <a:r>
              <a:rPr lang="en-US" sz="2095" spc="-6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✅ Reduce risks — get alerts when key metrics drop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96494"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1954D1-CAA5-44BA-A466-4C3B09FE7AC0}"/>
              </a:ext>
            </a:extLst>
          </p:cNvPr>
          <p:cNvSpPr txBox="1"/>
          <p:nvPr/>
        </p:nvSpPr>
        <p:spPr>
          <a:xfrm>
            <a:off x="4741428" y="224462"/>
            <a:ext cx="990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dirty="0">
                <a:latin typeface="Montserrat" panose="00000500000000000000" pitchFamily="2" charset="0"/>
                <a:cs typeface="Times New Roman" panose="02020603050405020304" pitchFamily="18" charset="0"/>
              </a:rPr>
              <a:t>Data Analysis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61162C-A119-4E00-A4DB-84BF692AF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695700"/>
            <a:ext cx="7082825" cy="26423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45125C-47DE-4350-A884-E529B8ADCCB5}"/>
              </a:ext>
            </a:extLst>
          </p:cNvPr>
          <p:cNvSpPr txBox="1"/>
          <p:nvPr/>
        </p:nvSpPr>
        <p:spPr>
          <a:xfrm>
            <a:off x="224825" y="6490493"/>
            <a:ext cx="738913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Business intelligence and analytics products are most commonly found in midsize and large organizations. 82% of the responses we received came from users in companies with more than 100 employees.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9CFCF4-E282-49FC-B207-B6509128D948}"/>
              </a:ext>
            </a:extLst>
          </p:cNvPr>
          <p:cNvSpPr txBox="1"/>
          <p:nvPr/>
        </p:nvSpPr>
        <p:spPr>
          <a:xfrm>
            <a:off x="381000" y="2489309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006382"/>
                </a:solidFill>
                <a:effectLst/>
                <a:latin typeface="Open Sans" panose="020B0606030504020204" pitchFamily="34" charset="0"/>
              </a:rPr>
              <a:t>1)Organization sizes by headcount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AE6FB7-DFCB-4590-AAFC-77D72AB01DBD}"/>
              </a:ext>
            </a:extLst>
          </p:cNvPr>
          <p:cNvSpPr txBox="1"/>
          <p:nvPr/>
        </p:nvSpPr>
        <p:spPr>
          <a:xfrm>
            <a:off x="8915400" y="242513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006382"/>
                </a:solidFill>
                <a:effectLst/>
                <a:latin typeface="Open Sans" panose="020B0606030504020204" pitchFamily="34" charset="0"/>
              </a:rPr>
              <a:t>2)Vertical markets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B481BB8-9BDE-4911-AE79-FB22E3D3E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5719" y="3269058"/>
            <a:ext cx="7696200" cy="3495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6D1E8D-5997-4C0C-899A-27E9DDBA8DDC}"/>
              </a:ext>
            </a:extLst>
          </p:cNvPr>
          <p:cNvSpPr txBox="1"/>
          <p:nvPr/>
        </p:nvSpPr>
        <p:spPr>
          <a:xfrm>
            <a:off x="8610600" y="7451065"/>
            <a:ext cx="10058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We asked all respondents their company’s industry sector. The chart shows the results of this question and only includes data from respondents who answered product-related questions in The BI &amp; Analytics Survey.</a:t>
            </a:r>
          </a:p>
        </p:txBody>
      </p:sp>
    </p:spTree>
    <p:extLst>
      <p:ext uri="{BB962C8B-B14F-4D97-AF65-F5344CB8AC3E}">
        <p14:creationId xmlns:p14="http://schemas.microsoft.com/office/powerpoint/2010/main" val="224848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809" y="154184"/>
            <a:ext cx="9554166" cy="1001489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6379449"/>
            <a:ext cx="7956961" cy="2878851"/>
            <a:chOff x="0" y="0"/>
            <a:chExt cx="1999743" cy="7235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99743" cy="723513"/>
            </a:xfrm>
            <a:custGeom>
              <a:avLst/>
              <a:gdLst/>
              <a:ahLst/>
              <a:cxnLst/>
              <a:rect l="l" t="t" r="r" b="b"/>
              <a:pathLst>
                <a:path w="1999743" h="723513">
                  <a:moveTo>
                    <a:pt x="0" y="0"/>
                  </a:moveTo>
                  <a:lnTo>
                    <a:pt x="1999743" y="0"/>
                  </a:lnTo>
                  <a:lnTo>
                    <a:pt x="1999743" y="723513"/>
                  </a:lnTo>
                  <a:lnTo>
                    <a:pt x="0" y="723513"/>
                  </a:lnTo>
                  <a:close/>
                </a:path>
              </a:pathLst>
            </a:custGeom>
            <a:solidFill>
              <a:srgbClr val="68DE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99743" cy="771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6800" y="1183640"/>
            <a:ext cx="5978116" cy="2613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spc="-20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</a:p>
          <a:p>
            <a:pPr algn="l">
              <a:lnSpc>
                <a:spcPct val="150000"/>
              </a:lnSpc>
            </a:pPr>
            <a:r>
              <a:rPr lang="en-US" sz="6000" spc="-20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800" y="4184465"/>
            <a:ext cx="7109566" cy="119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4"/>
              </a:lnSpc>
              <a:spcBef>
                <a:spcPct val="0"/>
              </a:spcBef>
            </a:pPr>
            <a:r>
              <a:rPr lang="en-US" sz="2260" spc="-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MinervaBI delivers the best balance of usability, affordability, and functionality — making data analytics accessible for small business owners.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5139" y="7151723"/>
            <a:ext cx="7918861" cy="226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 b="1" spc="-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This chart shows how MinervaBI outperforms competitors in key areas:</a:t>
            </a:r>
          </a:p>
          <a:p>
            <a:pPr marL="474102" lvl="1" indent="-237051" algn="l">
              <a:lnSpc>
                <a:spcPts val="3074"/>
              </a:lnSpc>
              <a:buFont typeface="Arial"/>
              <a:buChar char="•"/>
            </a:pPr>
            <a:r>
              <a:rPr lang="en-US" sz="2195" b="1" spc="-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User-friendliness</a:t>
            </a:r>
          </a:p>
          <a:p>
            <a:pPr marL="474102" lvl="1" indent="-237051" algn="l">
              <a:lnSpc>
                <a:spcPts val="3074"/>
              </a:lnSpc>
              <a:buFont typeface="Arial"/>
              <a:buChar char="•"/>
            </a:pPr>
            <a:r>
              <a:rPr lang="en-US" sz="2195" b="1" spc="-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Cost efficiency</a:t>
            </a:r>
          </a:p>
          <a:p>
            <a:pPr marL="474102" lvl="1" indent="-237051" algn="l">
              <a:lnSpc>
                <a:spcPts val="3074"/>
              </a:lnSpc>
              <a:buFont typeface="Arial"/>
              <a:buChar char="•"/>
            </a:pPr>
            <a:r>
              <a:rPr lang="en-US" sz="2195" b="1" spc="-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Feature set</a:t>
            </a:r>
          </a:p>
          <a:p>
            <a:pPr algn="l">
              <a:lnSpc>
                <a:spcPts val="2934"/>
              </a:lnSpc>
              <a:spcBef>
                <a:spcPct val="0"/>
              </a:spcBef>
            </a:pPr>
            <a:endParaRPr lang="en-US" sz="2195" b="1" spc="-2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1450" y="6576973"/>
            <a:ext cx="3644569" cy="422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spc="-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Metrics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61858" y="757079"/>
            <a:ext cx="797442" cy="798894"/>
          </a:xfrm>
          <a:custGeom>
            <a:avLst/>
            <a:gdLst/>
            <a:ahLst/>
            <a:cxnLst/>
            <a:rect l="l" t="t" r="r" b="b"/>
            <a:pathLst>
              <a:path w="797442" h="798894">
                <a:moveTo>
                  <a:pt x="0" y="0"/>
                </a:moveTo>
                <a:lnTo>
                  <a:pt x="797442" y="0"/>
                </a:lnTo>
                <a:lnTo>
                  <a:pt x="797442" y="798894"/>
                </a:lnTo>
                <a:lnTo>
                  <a:pt x="0" y="798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9649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6800" y="6624534"/>
            <a:ext cx="374650" cy="374650"/>
          </a:xfrm>
          <a:custGeom>
            <a:avLst/>
            <a:gdLst/>
            <a:ahLst/>
            <a:cxnLst/>
            <a:rect l="l" t="t" r="r" b="b"/>
            <a:pathLst>
              <a:path w="374650" h="374650">
                <a:moveTo>
                  <a:pt x="0" y="0"/>
                </a:moveTo>
                <a:lnTo>
                  <a:pt x="374650" y="0"/>
                </a:lnTo>
                <a:lnTo>
                  <a:pt x="374650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216085">
            <a:off x="6636005" y="1257791"/>
            <a:ext cx="1897174" cy="1890275"/>
          </a:xfrm>
          <a:custGeom>
            <a:avLst/>
            <a:gdLst/>
            <a:ahLst/>
            <a:cxnLst/>
            <a:rect l="l" t="t" r="r" b="b"/>
            <a:pathLst>
              <a:path w="1897174" h="1890275">
                <a:moveTo>
                  <a:pt x="0" y="0"/>
                </a:moveTo>
                <a:lnTo>
                  <a:pt x="1897175" y="0"/>
                </a:lnTo>
                <a:lnTo>
                  <a:pt x="1897175" y="1890275"/>
                </a:lnTo>
                <a:lnTo>
                  <a:pt x="0" y="18902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60296">
            <a:off x="2244261" y="1196766"/>
            <a:ext cx="15699716" cy="7893468"/>
          </a:xfrm>
          <a:custGeom>
            <a:avLst/>
            <a:gdLst/>
            <a:ahLst/>
            <a:cxnLst/>
            <a:rect l="l" t="t" r="r" b="b"/>
            <a:pathLst>
              <a:path w="15699716" h="7893468">
                <a:moveTo>
                  <a:pt x="0" y="0"/>
                </a:moveTo>
                <a:lnTo>
                  <a:pt x="15699717" y="0"/>
                </a:lnTo>
                <a:lnTo>
                  <a:pt x="15699717" y="7893468"/>
                </a:lnTo>
                <a:lnTo>
                  <a:pt x="0" y="789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8837" y="987709"/>
            <a:ext cx="363485" cy="337634"/>
          </a:xfrm>
          <a:custGeom>
            <a:avLst/>
            <a:gdLst/>
            <a:ahLst/>
            <a:cxnLst/>
            <a:rect l="l" t="t" r="r" b="b"/>
            <a:pathLst>
              <a:path w="363485" h="337634">
                <a:moveTo>
                  <a:pt x="0" y="0"/>
                </a:moveTo>
                <a:lnTo>
                  <a:pt x="363485" y="0"/>
                </a:lnTo>
                <a:lnTo>
                  <a:pt x="363485" y="337634"/>
                </a:lnTo>
                <a:lnTo>
                  <a:pt x="0" y="33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964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15423" y="2820283"/>
            <a:ext cx="4646435" cy="4646435"/>
          </a:xfrm>
          <a:custGeom>
            <a:avLst/>
            <a:gdLst/>
            <a:ahLst/>
            <a:cxnLst/>
            <a:rect l="l" t="t" r="r" b="b"/>
            <a:pathLst>
              <a:path w="4646435" h="4646435">
                <a:moveTo>
                  <a:pt x="0" y="0"/>
                </a:moveTo>
                <a:lnTo>
                  <a:pt x="4646435" y="0"/>
                </a:lnTo>
                <a:lnTo>
                  <a:pt x="4646435" y="4646434"/>
                </a:lnTo>
                <a:lnTo>
                  <a:pt x="0" y="4646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5630" y="1532610"/>
            <a:ext cx="9848490" cy="2766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  <a:p>
            <a:pPr algn="l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Your Attention!</a:t>
            </a:r>
          </a:p>
        </p:txBody>
      </p:sp>
      <p:grpSp>
        <p:nvGrpSpPr>
          <p:cNvPr id="11" name="Group 41">
            <a:extLst>
              <a:ext uri="{FF2B5EF4-FFF2-40B4-BE49-F238E27FC236}">
                <a16:creationId xmlns:a16="http://schemas.microsoft.com/office/drawing/2014/main" id="{0194C194-7290-4EAA-BB2F-954A9FC88FAA}"/>
              </a:ext>
            </a:extLst>
          </p:cNvPr>
          <p:cNvGrpSpPr/>
          <p:nvPr/>
        </p:nvGrpSpPr>
        <p:grpSpPr>
          <a:xfrm>
            <a:off x="4358759" y="6789383"/>
            <a:ext cx="259846" cy="259846"/>
            <a:chOff x="0" y="0"/>
            <a:chExt cx="812800" cy="812800"/>
          </a:xfrm>
        </p:grpSpPr>
        <p:sp>
          <p:nvSpPr>
            <p:cNvPr id="12" name="Freeform 42">
              <a:extLst>
                <a:ext uri="{FF2B5EF4-FFF2-40B4-BE49-F238E27FC236}">
                  <a16:creationId xmlns:a16="http://schemas.microsoft.com/office/drawing/2014/main" id="{6C62C0E7-4DE9-4900-81B8-A6DBC6245B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080D7441-FF2A-4D6D-801B-D08009B4A0D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38</TotalTime>
  <Words>359</Words>
  <Application>Microsoft Office PowerPoint</Application>
  <PresentationFormat>Custom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Inter</vt:lpstr>
      <vt:lpstr>Montserrat</vt:lpstr>
      <vt:lpstr>Times New Roman</vt:lpstr>
      <vt:lpstr>Inter Bold</vt:lpstr>
      <vt:lpstr>Calibri</vt:lpstr>
      <vt:lpstr>Montserrat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2026</dc:title>
  <cp:lastModifiedBy>For Students</cp:lastModifiedBy>
  <cp:revision>8</cp:revision>
  <dcterms:created xsi:type="dcterms:W3CDTF">2006-08-16T00:00:00Z</dcterms:created>
  <dcterms:modified xsi:type="dcterms:W3CDTF">2025-12-26T05:16:58Z</dcterms:modified>
  <dc:identifier>DAG0tTvVOCk</dc:identifier>
</cp:coreProperties>
</file>